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70" r:id="rId9"/>
    <p:sldId id="268" r:id="rId10"/>
    <p:sldId id="273" r:id="rId11"/>
    <p:sldId id="279" r:id="rId12"/>
    <p:sldId id="282" r:id="rId13"/>
    <p:sldId id="283" r:id="rId14"/>
    <p:sldId id="272" r:id="rId15"/>
  </p:sldIdLst>
  <p:sldSz cx="12192000" cy="6858000"/>
  <p:notesSz cx="6858000" cy="9144000"/>
  <p:embeddedFontLst>
    <p:embeddedFont>
      <p:font typeface="汉仪君黑-45简" panose="02010600030101010101" charset="-122"/>
      <p:regular r:id="rId18"/>
    </p:embeddedFont>
    <p:embeddedFont>
      <p:font typeface="汉仪中宋简" panose="02010600030101010101" charset="-122"/>
      <p:regular r:id="rId19"/>
    </p:embeddedFont>
    <p:embeddedFont>
      <p:font typeface="微软雅黑" panose="020B0503020204020204" pitchFamily="34" charset="-122"/>
      <p:regular r:id="rId20"/>
      <p:bold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振威 郑" initials="振威" lastIdx="1" clrIdx="0"/>
  <p:cmAuthor id="2" name="作者" initials="A" lastIdx="0" clrIdx="1"/>
  <p:cmAuthor id="3" name="fafa" initials="f" lastIdx="2" clrIdx="1"/>
  <p:cmAuthor id="4" name="王习习" initials="王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55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5244" autoAdjust="0"/>
  </p:normalViewPr>
  <p:slideViewPr>
    <p:cSldViewPr snapToGrid="0">
      <p:cViewPr varScale="1">
        <p:scale>
          <a:sx n="69" d="100"/>
          <a:sy n="69" d="100"/>
        </p:scale>
        <p:origin x="48" y="3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405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君黑-45简" panose="020B0604020202020204" charset="-122"/>
        <a:ea typeface="汉仪君黑-45简" panose="020B0604020202020204" charset="-122"/>
        <a:cs typeface="汉仪君黑-45简" panose="020B0604020202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 descr="89990899889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21" name="圆角矩形 20"/>
          <p:cNvSpPr/>
          <p:nvPr userDrawn="1"/>
        </p:nvSpPr>
        <p:spPr>
          <a:xfrm>
            <a:off x="165735" y="146050"/>
            <a:ext cx="11887200" cy="6564630"/>
          </a:xfrm>
          <a:prstGeom prst="roundRect">
            <a:avLst>
              <a:gd name="adj" fmla="val 5726"/>
            </a:avLst>
          </a:prstGeom>
          <a:solidFill>
            <a:schemeClr val="bg1"/>
          </a:solidFill>
          <a:ln>
            <a:solidFill>
              <a:srgbClr val="4955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10.png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13.emf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9.xml"/><Relationship Id="rId7" Type="http://schemas.openxmlformats.org/officeDocument/2006/relationships/image" Target="../media/image5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8.png"/><Relationship Id="rId4" Type="http://schemas.openxmlformats.org/officeDocument/2006/relationships/tags" Target="../tags/tag10.xml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8999089988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244090" y="2358245"/>
            <a:ext cx="77038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solidFill>
                  <a:srgbClr val="49558A"/>
                </a:solidFill>
                <a:latin typeface="汉仪中宋简" panose="02010609000101010101" charset="-122"/>
                <a:ea typeface="汉仪中宋简" panose="02010609000101010101" charset="-122"/>
                <a:cs typeface="汉仪君黑-45简" panose="020B0604020202020204" charset="-122"/>
                <a:sym typeface="汉仪中宋简" panose="02010609000101010101" charset="-122"/>
              </a:rPr>
              <a:t>Python</a:t>
            </a:r>
            <a:r>
              <a:rPr lang="zh-CN" altLang="en-US" sz="6000" dirty="0">
                <a:solidFill>
                  <a:srgbClr val="49558A"/>
                </a:solidFill>
                <a:latin typeface="汉仪中宋简" panose="02010609000101010101" charset="-122"/>
                <a:ea typeface="汉仪中宋简" panose="02010609000101010101" charset="-122"/>
                <a:cs typeface="汉仪君黑-45简" panose="020B0604020202020204" charset="-122"/>
                <a:sym typeface="汉仪中宋简" panose="02010609000101010101" charset="-122"/>
              </a:rPr>
              <a:t>课程</a:t>
            </a:r>
            <a:r>
              <a:rPr lang="zh-CN" altLang="zh-CN" sz="6000" dirty="0">
                <a:solidFill>
                  <a:srgbClr val="49558A"/>
                </a:solidFill>
                <a:latin typeface="汉仪中宋简" panose="02010609000101010101" charset="-122"/>
                <a:ea typeface="汉仪中宋简" panose="02010609000101010101" charset="-122"/>
                <a:cs typeface="汉仪君黑-45简" panose="020B0604020202020204" charset="-122"/>
                <a:sym typeface="汉仪中宋简" panose="02010609000101010101" charset="-122"/>
              </a:rPr>
              <a:t>答辩汇报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3380105" y="4185920"/>
            <a:ext cx="149542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 </a:t>
            </a:r>
            <a:r>
              <a:rPr lang="zh-CN" b="1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姓名：</a:t>
            </a:r>
            <a:r>
              <a:rPr 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唐雨</a:t>
            </a: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            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706880" y="4189730"/>
            <a:ext cx="136017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zh-CN" altLang="en-US" b="1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导师：</a:t>
            </a:r>
            <a:r>
              <a:rPr lang="zh-CN" altLang="en-US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肖旋</a:t>
            </a: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             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216525" y="4189095"/>
            <a:ext cx="2754630" cy="5073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>
              <a:lnSpc>
                <a:spcPct val="150000"/>
              </a:lnSpc>
            </a:pPr>
            <a:r>
              <a:rPr lang="zh-CN" b="1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学号：</a:t>
            </a: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2021051602034                        </a:t>
            </a: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8274685" y="4185920"/>
            <a:ext cx="208026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 </a:t>
            </a:r>
            <a:r>
              <a:rPr lang="zh-CN" altLang="en-US" b="1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日期：</a:t>
            </a:r>
            <a:r>
              <a:rPr lang="en-US" altLang="zh-CN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2023/12/8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165735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效果展示</a:t>
            </a:r>
          </a:p>
        </p:txBody>
      </p:sp>
      <p:sp>
        <p:nvSpPr>
          <p:cNvPr id="6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920115" y="1788160"/>
            <a:ext cx="4411980" cy="34550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483350" y="1788160"/>
            <a:ext cx="4399915" cy="345567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5848985" y="767080"/>
            <a:ext cx="5080" cy="5012690"/>
          </a:xfrm>
          <a:prstGeom prst="line">
            <a:avLst/>
          </a:prstGeom>
          <a:ln w="28575">
            <a:solidFill>
              <a:srgbClr val="49558A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20115" y="1182370"/>
            <a:ext cx="28530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输入评论链接界面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483350" y="1182370"/>
            <a:ext cx="2044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展示生成图表界面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165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数据分析</a:t>
            </a:r>
          </a:p>
        </p:txBody>
      </p:sp>
      <p:sp>
        <p:nvSpPr>
          <p:cNvPr id="6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054850" y="396240"/>
            <a:ext cx="4340225" cy="43357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56995" y="2505710"/>
            <a:ext cx="469074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000"/>
              <a:t>通过该饼图，我们可以分析得知：</a:t>
            </a:r>
          </a:p>
          <a:p>
            <a:pPr algn="l">
              <a:lnSpc>
                <a:spcPct val="110000"/>
              </a:lnSpc>
            </a:pPr>
            <a:r>
              <a:rPr lang="zh-CN" altLang="en-US" sz="2000"/>
              <a:t>对于这条微博关注人数的省市分布情况，</a:t>
            </a:r>
          </a:p>
          <a:p>
            <a:pPr algn="l">
              <a:lnSpc>
                <a:spcPct val="110000"/>
              </a:lnSpc>
            </a:pPr>
            <a:r>
              <a:rPr lang="zh-CN" altLang="en-US" sz="2000"/>
              <a:t>排名前五的分别是：重庆、四川、福建、广东、北京。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165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数据分析</a:t>
            </a:r>
          </a:p>
        </p:txBody>
      </p:sp>
      <p:sp>
        <p:nvSpPr>
          <p:cNvPr id="6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09600" y="1170305"/>
            <a:ext cx="6863715" cy="33877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992745" y="1278255"/>
            <a:ext cx="2978785" cy="31718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>
                <a:cs typeface="+mn-lt"/>
              </a:rPr>
              <a:t>通过该折线图，我们可以分析得知：</a:t>
            </a:r>
          </a:p>
          <a:p>
            <a:r>
              <a:rPr lang="zh-CN" altLang="en-US" sz="2000">
                <a:cs typeface="+mn-lt"/>
              </a:rPr>
              <a:t>在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2023-12-06 22:00:00—2023-12.07 10:00:00</a:t>
            </a:r>
            <a:r>
              <a:rPr lang="zh-CN" altLang="en-US" sz="2000">
                <a:cs typeface="+mn-lt"/>
              </a:rPr>
              <a:t>这个时间段内，该条微博下评论的数目是随时间递减的，这说明它的热度的随时间降低的。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165100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数据分析</a:t>
            </a:r>
          </a:p>
        </p:txBody>
      </p:sp>
      <p:sp>
        <p:nvSpPr>
          <p:cNvPr id="6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67460" y="2356485"/>
            <a:ext cx="48469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通过该词云图，我们可以分析得知：</a:t>
            </a:r>
          </a:p>
          <a:p>
            <a:pPr algn="l">
              <a:buClrTx/>
              <a:buSzTx/>
              <a:buFontTx/>
            </a:pP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该条微博的主要的热词包括：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“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生日快乐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”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“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鉴定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”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“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巴黎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”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“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官方</a:t>
            </a:r>
            <a:r>
              <a:rPr lang="en-US" altLang="zh-CN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”</a:t>
            </a:r>
            <a:r>
              <a:rPr lang="zh-CN" altLang="en-US" sz="2000" dirty="0">
                <a:solidFill>
                  <a:schemeClr val="tx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等。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35190" y="396240"/>
            <a:ext cx="3980815" cy="398081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03345" y="2660650"/>
            <a:ext cx="43853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457200">
              <a:defRPr/>
            </a:pPr>
            <a:r>
              <a:rPr lang="zh-CN" altLang="en-US" sz="60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汉仪君黑-45简" panose="020B0604020202020204" charset="-122"/>
                <a:ea typeface="汉仪君黑-45简" panose="020B0604020202020204" charset="-122"/>
                <a:cs typeface="+mn-ea"/>
                <a:sym typeface="+mn-lt"/>
              </a:rPr>
              <a:t>谢谢观看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9898908089809890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270"/>
            <a:ext cx="12192000" cy="6856730"/>
          </a:xfrm>
          <a:prstGeom prst="rect">
            <a:avLst/>
          </a:prstGeom>
        </p:spPr>
      </p:pic>
      <p:sp>
        <p:nvSpPr>
          <p:cNvPr id="50" name="矩形: 圆角 49"/>
          <p:cNvSpPr/>
          <p:nvPr/>
        </p:nvSpPr>
        <p:spPr>
          <a:xfrm>
            <a:off x="2264410" y="3070860"/>
            <a:ext cx="3890645" cy="717550"/>
          </a:xfrm>
          <a:prstGeom prst="roundRect">
            <a:avLst>
              <a:gd name="adj" fmla="val 9281"/>
            </a:avLst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选题</a:t>
            </a:r>
          </a:p>
        </p:txBody>
      </p:sp>
      <p:sp>
        <p:nvSpPr>
          <p:cNvPr id="58" name="矩形: 圆角 57"/>
          <p:cNvSpPr/>
          <p:nvPr/>
        </p:nvSpPr>
        <p:spPr>
          <a:xfrm>
            <a:off x="6910070" y="3059430"/>
            <a:ext cx="3890645" cy="717550"/>
          </a:xfrm>
          <a:prstGeom prst="roundRect">
            <a:avLst>
              <a:gd name="adj" fmla="val 9281"/>
            </a:avLst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代码文件结构</a:t>
            </a:r>
          </a:p>
        </p:txBody>
      </p:sp>
      <p:sp>
        <p:nvSpPr>
          <p:cNvPr id="64" name="矩形: 圆角 63"/>
          <p:cNvSpPr/>
          <p:nvPr/>
        </p:nvSpPr>
        <p:spPr>
          <a:xfrm>
            <a:off x="2264410" y="4102735"/>
            <a:ext cx="3890645" cy="717550"/>
          </a:xfrm>
          <a:prstGeom prst="roundRect">
            <a:avLst>
              <a:gd name="adj" fmla="val 9281"/>
            </a:avLst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noProof="0" dirty="0">
                <a:ln>
                  <a:noFill/>
                </a:ln>
                <a:solidFill>
                  <a:srgbClr val="49558A"/>
                </a:solidFill>
                <a:effectLst/>
                <a:uLnTx/>
                <a:uFillTx/>
                <a:latin typeface="汉仪君黑-45简" panose="020B0604020202020204" charset="-122"/>
                <a:ea typeface="汉仪君黑-45简" panose="020B0604020202020204" charset="-122"/>
                <a:cs typeface="+mn-ea"/>
                <a:sym typeface="Arial" panose="020B0604020202020204" pitchFamily="34" charset="0"/>
              </a:rPr>
              <a:t>运用的函数</a:t>
            </a:r>
          </a:p>
        </p:txBody>
      </p:sp>
      <p:sp>
        <p:nvSpPr>
          <p:cNvPr id="67" name="矩形: 圆角 66"/>
          <p:cNvSpPr/>
          <p:nvPr/>
        </p:nvSpPr>
        <p:spPr>
          <a:xfrm>
            <a:off x="7555230" y="4159885"/>
            <a:ext cx="3890645" cy="717550"/>
          </a:xfrm>
          <a:prstGeom prst="roundRect">
            <a:avLst>
              <a:gd name="adj" fmla="val 9281"/>
            </a:avLst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效果展示与数据分析</a:t>
            </a:r>
          </a:p>
        </p:txBody>
      </p:sp>
      <p:sp>
        <p:nvSpPr>
          <p:cNvPr id="18" name="矩形"/>
          <p:cNvSpPr/>
          <p:nvPr/>
        </p:nvSpPr>
        <p:spPr>
          <a:xfrm>
            <a:off x="1954530" y="3100070"/>
            <a:ext cx="613410" cy="613410"/>
          </a:xfrm>
          <a:prstGeom prst="roundRect">
            <a:avLst/>
          </a:pr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58975" y="3171825"/>
            <a:ext cx="5759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4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01</a:t>
            </a:r>
          </a:p>
        </p:txBody>
      </p:sp>
      <p:sp>
        <p:nvSpPr>
          <p:cNvPr id="2" name="矩形"/>
          <p:cNvSpPr/>
          <p:nvPr/>
        </p:nvSpPr>
        <p:spPr>
          <a:xfrm>
            <a:off x="1968500" y="4159885"/>
            <a:ext cx="613410" cy="613410"/>
          </a:xfrm>
          <a:prstGeom prst="roundRect">
            <a:avLst/>
          </a:pr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72945" y="4231640"/>
            <a:ext cx="5759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4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03</a:t>
            </a:r>
          </a:p>
        </p:txBody>
      </p:sp>
      <p:sp>
        <p:nvSpPr>
          <p:cNvPr id="4" name="矩形"/>
          <p:cNvSpPr/>
          <p:nvPr/>
        </p:nvSpPr>
        <p:spPr>
          <a:xfrm>
            <a:off x="6633210" y="3099435"/>
            <a:ext cx="613410" cy="613410"/>
          </a:xfrm>
          <a:prstGeom prst="roundRect">
            <a:avLst/>
          </a:pr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637655" y="3171190"/>
            <a:ext cx="5759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4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02</a:t>
            </a:r>
          </a:p>
        </p:txBody>
      </p:sp>
      <p:sp>
        <p:nvSpPr>
          <p:cNvPr id="6" name="矩形"/>
          <p:cNvSpPr/>
          <p:nvPr/>
        </p:nvSpPr>
        <p:spPr>
          <a:xfrm>
            <a:off x="6647180" y="4159250"/>
            <a:ext cx="613410" cy="613410"/>
          </a:xfrm>
          <a:prstGeom prst="roundRect">
            <a:avLst/>
          </a:pr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400" dirty="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51625" y="4231005"/>
            <a:ext cx="5759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24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04</a:t>
            </a:r>
          </a:p>
        </p:txBody>
      </p:sp>
      <p:sp>
        <p:nvSpPr>
          <p:cNvPr id="29" name="圆角矩形 28"/>
          <p:cNvSpPr/>
          <p:nvPr/>
        </p:nvSpPr>
        <p:spPr>
          <a:xfrm>
            <a:off x="3987165" y="1602105"/>
            <a:ext cx="3970655" cy="836295"/>
          </a:xfrm>
          <a:prstGeom prst="roundRect">
            <a:avLst/>
          </a:pr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rgbClr val="A09B88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745865" y="1697990"/>
            <a:ext cx="44526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目 录 </a:t>
            </a:r>
            <a:r>
              <a:rPr lang="en-US" altLang="zh-CN" sz="3600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</a:rPr>
              <a:t>/ CONTENTS</a:t>
            </a:r>
          </a:p>
        </p:txBody>
      </p:sp>
      <p:sp>
        <p:nvSpPr>
          <p:cNvPr id="11" name="圆角矩形 10"/>
          <p:cNvSpPr/>
          <p:nvPr/>
        </p:nvSpPr>
        <p:spPr>
          <a:xfrm>
            <a:off x="1962150" y="3020695"/>
            <a:ext cx="664845" cy="756285"/>
          </a:xfrm>
          <a:prstGeom prst="roundRect">
            <a:avLst/>
          </a:prstGeom>
          <a:noFill/>
          <a:ln>
            <a:solidFill>
              <a:srgbClr val="49558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962150" y="4083050"/>
            <a:ext cx="664845" cy="756285"/>
          </a:xfrm>
          <a:prstGeom prst="roundRect">
            <a:avLst/>
          </a:prstGeom>
          <a:noFill/>
          <a:ln>
            <a:solidFill>
              <a:srgbClr val="49558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647180" y="3020695"/>
            <a:ext cx="664845" cy="756285"/>
          </a:xfrm>
          <a:prstGeom prst="roundRect">
            <a:avLst/>
          </a:prstGeom>
          <a:noFill/>
          <a:ln>
            <a:solidFill>
              <a:srgbClr val="49558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6647180" y="4083050"/>
            <a:ext cx="664845" cy="756285"/>
          </a:xfrm>
          <a:prstGeom prst="roundRect">
            <a:avLst/>
          </a:prstGeom>
          <a:noFill/>
          <a:ln>
            <a:solidFill>
              <a:srgbClr val="49558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5" grpId="0"/>
      <p:bldP spid="8" grpId="0"/>
      <p:bldP spid="29" grpId="0" bldLvl="0" animBg="1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999089988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798185" y="1715770"/>
            <a:ext cx="845185" cy="845185"/>
          </a:xfrm>
          <a:prstGeom prst="roundRect">
            <a:avLst/>
          </a:prstGeom>
          <a:solidFill>
            <a:srgbClr val="49558A"/>
          </a:solidFill>
          <a:ln>
            <a:solidFill>
              <a:srgbClr val="4955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18660" y="2562860"/>
            <a:ext cx="3388360" cy="8013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dist">
              <a:defRPr/>
            </a:pPr>
            <a:r>
              <a:rPr lang="zh-CN" altLang="en-US" sz="48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+mn-ea"/>
                <a:sym typeface="Arial" panose="020B0604020202020204" pitchFamily="34" charset="0"/>
              </a:rPr>
              <a:t>选题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62295" y="1725295"/>
            <a:ext cx="11823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4800" b="1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99758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选题</a:t>
            </a:r>
          </a:p>
        </p:txBody>
      </p:sp>
      <p:sp>
        <p:nvSpPr>
          <p:cNvPr id="6" name="任意多边形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sp>
        <p:nvSpPr>
          <p:cNvPr id="4" name="文本框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734185" y="2652395"/>
            <a:ext cx="8723630" cy="137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爬取某微博评论，并对爬取数据进行数据格式处理，生成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csv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文件；</a:t>
            </a:r>
          </a:p>
          <a:p>
            <a:pPr algn="ctr" eaLnBrk="1" hangingPunct="1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运用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stylecloud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库、matplotlib库、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seaborn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库对爬取数据进行可视化展示，生成可视化图表。</a:t>
            </a:r>
          </a:p>
        </p:txBody>
      </p:sp>
      <p:sp>
        <p:nvSpPr>
          <p:cNvPr id="2" name="矩形"/>
          <p:cNvSpPr/>
          <p:nvPr/>
        </p:nvSpPr>
        <p:spPr>
          <a:xfrm>
            <a:off x="1632585" y="1209040"/>
            <a:ext cx="3188335" cy="553720"/>
          </a:xfrm>
          <a:prstGeom prst="rect">
            <a:avLst/>
          </a:prstGeom>
          <a:solidFill>
            <a:srgbClr val="F7F7FA"/>
          </a:solidFill>
          <a:ln w="12700">
            <a:solidFill>
              <a:srgbClr val="A6AAA9"/>
            </a:solidFill>
            <a:miter lim="400000"/>
          </a:ln>
        </p:spPr>
        <p:txBody>
          <a:bodyPr lIns="17447" tIns="17447" rIns="17447" bIns="17447" anchor="ctr"/>
          <a:lstStyle/>
          <a:p>
            <a:pPr>
              <a:lnSpc>
                <a:spcPct val="120000"/>
              </a:lnSpc>
            </a:pPr>
            <a:endParaRPr>
              <a:solidFill>
                <a:srgbClr val="53585F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  <a:sym typeface="Arial" panose="020B0604020202020204" pitchFamily="34" charset="0"/>
            </a:endParaRPr>
          </a:p>
        </p:txBody>
      </p:sp>
      <p:sp>
        <p:nvSpPr>
          <p:cNvPr id="3" name="椭圆"/>
          <p:cNvSpPr/>
          <p:nvPr/>
        </p:nvSpPr>
        <p:spPr>
          <a:xfrm>
            <a:off x="951230" y="999636"/>
            <a:ext cx="972347" cy="972347"/>
          </a:xfrm>
          <a:prstGeom prst="ellipse">
            <a:avLst/>
          </a:prstGeom>
          <a:solidFill>
            <a:srgbClr val="49558A"/>
          </a:solidFill>
          <a:ln w="12700">
            <a:noFill/>
            <a:miter lim="400000"/>
          </a:ln>
        </p:spPr>
        <p:txBody>
          <a:bodyPr lIns="17447" tIns="17447" rIns="17447" bIns="17447" anchor="ctr"/>
          <a:lstStyle/>
          <a:p>
            <a:pPr algn="ctr"/>
            <a:endParaRPr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cs typeface="汉仪君黑-45简" panose="020B0604020202020204" charset="-122"/>
              <a:sym typeface="Arial" panose="020B0604020202020204" pitchFamily="34" charset="0"/>
            </a:endParaRPr>
          </a:p>
        </p:txBody>
      </p:sp>
      <p:pic>
        <p:nvPicPr>
          <p:cNvPr id="11" name="图片 10" descr="实验记录_#ffffff_128_2160118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955" y="1209040"/>
            <a:ext cx="553720" cy="553720"/>
          </a:xfrm>
          <a:prstGeom prst="rect">
            <a:avLst/>
          </a:prstGeom>
        </p:spPr>
      </p:pic>
      <p:sp>
        <p:nvSpPr>
          <p:cNvPr id="37" name="文本框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991360" y="1331595"/>
            <a:ext cx="272415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0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lt"/>
              </a:rPr>
              <a:t>数据爬取与可视化分析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999089988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798185" y="1715770"/>
            <a:ext cx="845185" cy="845185"/>
          </a:xfrm>
          <a:prstGeom prst="roundRect">
            <a:avLst/>
          </a:prstGeom>
          <a:solidFill>
            <a:srgbClr val="49558A"/>
          </a:solidFill>
          <a:ln>
            <a:solidFill>
              <a:srgbClr val="4955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72255" y="2599055"/>
            <a:ext cx="43275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+mn-ea"/>
                <a:sym typeface="Arial" panose="020B0604020202020204" pitchFamily="34" charset="0"/>
              </a:rPr>
              <a:t>代码文件结构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62295" y="1725295"/>
            <a:ext cx="11823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4800" b="1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20090" y="396240"/>
            <a:ext cx="222186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代码文件结构</a:t>
            </a:r>
          </a:p>
        </p:txBody>
      </p:sp>
      <p:sp>
        <p:nvSpPr>
          <p:cNvPr id="6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0090" y="1910080"/>
            <a:ext cx="3641090" cy="3326765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967605" y="1910080"/>
            <a:ext cx="5812155" cy="3981450"/>
            <a:chOff x="8617" y="2333"/>
            <a:chExt cx="8219" cy="6717"/>
          </a:xfrm>
        </p:grpSpPr>
        <p:sp>
          <p:nvSpPr>
            <p:cNvPr id="3" name="矩形 2"/>
            <p:cNvSpPr/>
            <p:nvPr/>
          </p:nvSpPr>
          <p:spPr>
            <a:xfrm>
              <a:off x="8617" y="2333"/>
              <a:ext cx="8219" cy="6717"/>
            </a:xfrm>
            <a:prstGeom prst="rect">
              <a:avLst/>
            </a:prstGeom>
            <a:noFill/>
            <a:ln w="38100">
              <a:solidFill>
                <a:srgbClr val="49558A"/>
              </a:solidFill>
              <a:prstDash val="sys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731" y="2455"/>
              <a:ext cx="7868" cy="643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/>
                <a:t>window.py</a:t>
              </a:r>
              <a:r>
                <a:rPr lang="zh-CN" altLang="en-US" b="1"/>
                <a:t>：</a:t>
              </a:r>
              <a:r>
                <a:rPr lang="zh-CN" altLang="en-US"/>
                <a:t>主界面</a:t>
              </a:r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/>
                <a:t>dataCrawl.py</a:t>
              </a:r>
              <a:r>
                <a:rPr lang="zh-CN" altLang="en-US" b="1"/>
                <a:t>：</a:t>
              </a:r>
              <a:r>
                <a:rPr lang="zh-CN" altLang="en-US"/>
                <a:t>实现数据爬取</a:t>
              </a:r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/>
                <a:t>generateBarChart.py</a:t>
              </a:r>
              <a:r>
                <a:rPr lang="zh-CN" altLang="en-US" b="1"/>
                <a:t>：</a:t>
              </a:r>
              <a:r>
                <a:rPr lang="zh-CN" altLang="en-US"/>
                <a:t>实现生成条形图</a:t>
              </a:r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>
                  <a:sym typeface="+mn-ea"/>
                </a:rPr>
                <a:t>generateFanChart.py</a:t>
              </a:r>
              <a:r>
                <a:rPr lang="zh-CN" altLang="en-US" b="1">
                  <a:sym typeface="+mn-ea"/>
                </a:rPr>
                <a:t>：</a:t>
              </a:r>
              <a:r>
                <a:rPr lang="zh-CN" altLang="en-US">
                  <a:sym typeface="+mn-ea"/>
                </a:rPr>
                <a:t>实现生成扇形图</a:t>
              </a:r>
              <a:endParaRPr lang="zh-CN" altLang="en-US"/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>
                  <a:sym typeface="+mn-ea"/>
                </a:rPr>
                <a:t>generatePolylineChart.py</a:t>
              </a:r>
              <a:r>
                <a:rPr lang="zh-CN" altLang="en-US" b="1">
                  <a:sym typeface="+mn-ea"/>
                </a:rPr>
                <a:t>：</a:t>
              </a:r>
              <a:r>
                <a:rPr lang="zh-CN" altLang="en-US">
                  <a:sym typeface="+mn-ea"/>
                </a:rPr>
                <a:t>实现生成折线图</a:t>
              </a:r>
              <a:endParaRPr lang="zh-CN" altLang="en-US"/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>
                  <a:sym typeface="+mn-ea"/>
                </a:rPr>
                <a:t>generateWordCloudChart.py</a:t>
              </a:r>
              <a:r>
                <a:rPr lang="zh-CN" altLang="en-US" b="1">
                  <a:sym typeface="+mn-ea"/>
                </a:rPr>
                <a:t>：</a:t>
              </a:r>
              <a:r>
                <a:rPr lang="zh-CN" altLang="en-US">
                  <a:sym typeface="+mn-ea"/>
                </a:rPr>
                <a:t>实现生成词云图</a:t>
              </a:r>
            </a:p>
            <a:p>
              <a:pPr>
                <a:lnSpc>
                  <a:spcPct val="190000"/>
                </a:lnSpc>
              </a:pPr>
              <a:r>
                <a:rPr lang="zh-CN" altLang="en-US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•</a:t>
              </a:r>
              <a:r>
                <a:rPr lang="en-US" altLang="zh-CN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  </a:t>
              </a:r>
              <a:r>
                <a:rPr lang="en-US" altLang="zh-CN" b="1">
                  <a:sym typeface="+mn-ea"/>
                </a:rPr>
                <a:t>picWindow.py</a:t>
              </a:r>
              <a:r>
                <a:rPr lang="zh-CN" altLang="en-US" b="1">
                  <a:sym typeface="+mn-ea"/>
                </a:rPr>
                <a:t>：</a:t>
              </a:r>
              <a:r>
                <a:rPr lang="zh-CN" altLang="en-US">
                  <a:sym typeface="+mn-ea"/>
                </a:rPr>
                <a:t>显示生成的这些图表</a:t>
              </a:r>
              <a:endParaRPr lang="zh-CN" altLang="en-US"/>
            </a:p>
            <a:p>
              <a:pPr>
                <a:lnSpc>
                  <a:spcPct val="140000"/>
                </a:lnSpc>
              </a:pPr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999089988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798185" y="1715770"/>
            <a:ext cx="845185" cy="845185"/>
          </a:xfrm>
          <a:prstGeom prst="roundRect">
            <a:avLst/>
          </a:prstGeom>
          <a:solidFill>
            <a:srgbClr val="49558A"/>
          </a:solidFill>
          <a:ln>
            <a:solidFill>
              <a:srgbClr val="4955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54830" y="2599055"/>
            <a:ext cx="38804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+mn-ea"/>
                <a:sym typeface="Arial" panose="020B0604020202020204" pitchFamily="34" charset="0"/>
              </a:rPr>
              <a:t>运用的函数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62295" y="1725295"/>
            <a:ext cx="11823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4800" b="1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/>
        </p:nvCxnSpPr>
        <p:spPr>
          <a:xfrm>
            <a:off x="4337235" y="2055359"/>
            <a:ext cx="0" cy="306271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8030793" y="2055359"/>
            <a:ext cx="0" cy="306271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720090" y="396240"/>
            <a:ext cx="199961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24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Arial" panose="020B0604020202020204" pitchFamily="34" charset="0"/>
              </a:rPr>
              <a:t>运用的函数</a:t>
            </a:r>
          </a:p>
        </p:txBody>
      </p:sp>
      <p:sp>
        <p:nvSpPr>
          <p:cNvPr id="11" name="Oval 19"/>
          <p:cNvSpPr/>
          <p:nvPr/>
        </p:nvSpPr>
        <p:spPr>
          <a:xfrm>
            <a:off x="426720" y="395605"/>
            <a:ext cx="367665" cy="381635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rgbClr val="4955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汉仪君黑-45简" panose="020B0604020202020204" charset="-122"/>
              <a:ea typeface="汉仪君黑-45简" panose="020B0604020202020204" charset="-122"/>
              <a:cs typeface="+mn-ea"/>
              <a:sym typeface="+mn-lt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727575" y="2120900"/>
            <a:ext cx="2912745" cy="312293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rcRect r="11015"/>
          <a:stretch>
            <a:fillRect/>
          </a:stretch>
        </p:blipFill>
        <p:spPr>
          <a:xfrm>
            <a:off x="765175" y="2120265"/>
            <a:ext cx="3145155" cy="31235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rcRect r="11003"/>
          <a:stretch>
            <a:fillRect/>
          </a:stretch>
        </p:blipFill>
        <p:spPr>
          <a:xfrm>
            <a:off x="8457565" y="2120900"/>
            <a:ext cx="3030220" cy="12414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/>
          <a:srcRect r="38401"/>
          <a:stretch>
            <a:fillRect/>
          </a:stretch>
        </p:blipFill>
        <p:spPr>
          <a:xfrm>
            <a:off x="8446135" y="3580765"/>
            <a:ext cx="3046095" cy="166306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764540" y="1527810"/>
            <a:ext cx="3146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界面实现函数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727575" y="1527810"/>
            <a:ext cx="2912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爬取数据实现函数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456295" y="1527175"/>
            <a:ext cx="3045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图表生成实现函数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9990899889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80645"/>
            <a:ext cx="12192000" cy="685673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5798185" y="1715770"/>
            <a:ext cx="845185" cy="845185"/>
          </a:xfrm>
          <a:prstGeom prst="roundRect">
            <a:avLst/>
          </a:prstGeom>
          <a:solidFill>
            <a:srgbClr val="49558A"/>
          </a:solidFill>
          <a:ln>
            <a:solidFill>
              <a:srgbClr val="4955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汉仪君黑-45简" panose="020B0604020202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54020" y="2661285"/>
            <a:ext cx="65995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dirty="0">
                <a:solidFill>
                  <a:srgbClr val="49558A"/>
                </a:solidFill>
                <a:latin typeface="汉仪君黑-45简" panose="020B0604020202020204" charset="-122"/>
                <a:ea typeface="汉仪君黑-45简" panose="020B0604020202020204" charset="-122"/>
                <a:cs typeface="+mn-ea"/>
                <a:sym typeface="Arial" panose="020B0604020202020204" pitchFamily="34" charset="0"/>
              </a:rPr>
              <a:t>效果展示与数据分析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662295" y="1725295"/>
            <a:ext cx="11823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en-US" altLang="zh-CN" sz="4800" b="1" dirty="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cs typeface="汉仪君黑-45简" panose="020B0604020202020204" charset="-122"/>
                <a:sym typeface="+mn-ea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99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NjYsImhkaWQiOiJlZDI1MTgyZmEwM2FhMDMwZWY0MThkZWIxMGUzYTc0MyIsInVzZXJDb3VudCI6NjZ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2619,&quot;width&quot;:4797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4419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4419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4419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4419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4419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5239,&quot;width&quot;:573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4918,&quot;width&quot;:4587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4919,&quot;width&quot;:4953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55,&quot;width&quot;:4772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汉仪君黑-45简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君黑-45简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汉仪君黑-45简"/>
        <a:font script="Hebr" typeface="汉仪君黑-4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君黑-4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君黑-45简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汉仪君黑-45简"/>
        <a:font script="Hebr" typeface="汉仪君黑-4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君黑-4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君黑-45简"/>
        <a:ea typeface=""/>
        <a:cs typeface=""/>
        <a:font script="Jpan" typeface="ＭＳ Ｐゴシック"/>
        <a:font script="Hang" typeface="맑은 고딕"/>
        <a:font script="Hans" typeface="汉仪君黑-45简"/>
        <a:font script="Hant" typeface="新細明體"/>
        <a:font script="Arab" typeface="汉仪君黑-45简"/>
        <a:font script="Hebr" typeface="汉仪君黑-45简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君黑-45简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FD0E2F0-48EF-446A-8A8A-53333FDE3C76}">
  <we:reference id="wa200005566" version="1.0.0.0" store="zh-CN" storeType="OMEX"/>
  <we:alternateReferences>
    <we:reference id="WA200005566" version="1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313</Words>
  <Application>Microsoft Office PowerPoint</Application>
  <PresentationFormat>宽屏</PresentationFormat>
  <Paragraphs>52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汉仪中宋简</vt:lpstr>
      <vt:lpstr>Times New Roman</vt:lpstr>
      <vt:lpstr>汉仪君黑-45简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40733</dc:creator>
  <cp:lastModifiedBy>yu Tang</cp:lastModifiedBy>
  <cp:revision>91</cp:revision>
  <dcterms:created xsi:type="dcterms:W3CDTF">2022-03-27T07:54:00Z</dcterms:created>
  <dcterms:modified xsi:type="dcterms:W3CDTF">2023-12-14T13:57:28Z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322761A839C24F1FA0BF484A8FB7AF32_11</vt:lpwstr>
  </property>
  <property fmtid="{D5CDD505-2E9C-101B-9397-08002B2CF9AE}" pid="3" name="KSOProductBuildVer">
    <vt:lpwstr>2052-12.1.0.15990</vt:lpwstr>
  </property>
  <property fmtid="{D5CDD505-2E9C-101B-9397-08002B2CF9AE}" pid="4" name="KSOTemplateUUID">
    <vt:lpwstr>v1.0_mb_kjXRALNt86x5m4sjaJzy1g==</vt:lpwstr>
  </property>
</Properties>
</file>

<file path=docProps/thumbnail.jpeg>
</file>